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8" r:id="rId2"/>
    <p:sldId id="257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3" r:id="rId13"/>
    <p:sldId id="302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18" r:id="rId24"/>
    <p:sldId id="319" r:id="rId25"/>
    <p:sldId id="317" r:id="rId26"/>
    <p:sldId id="320" r:id="rId27"/>
    <p:sldId id="313" r:id="rId28"/>
    <p:sldId id="315" r:id="rId29"/>
    <p:sldId id="316" r:id="rId30"/>
    <p:sldId id="29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C1C1"/>
    <a:srgbClr val="FDF7F4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564" autoAdjust="0"/>
  </p:normalViewPr>
  <p:slideViewPr>
    <p:cSldViewPr>
      <p:cViewPr varScale="1">
        <p:scale>
          <a:sx n="80" d="100"/>
          <a:sy n="80" d="100"/>
        </p:scale>
        <p:origin x="782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D59E4-FC23-4F4A-884F-E63D27E1A1F5}" type="datetimeFigureOut">
              <a:rPr lang="en-US" smtClean="0"/>
              <a:t>7/10/2024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DAD6C-F92C-43F7-BDF4-169515A33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765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FDAD6C-F92C-43F7-BDF4-169515A330F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484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5CF0105-7B46-A843-88A9-9DF1ACBC9C1E}"/>
              </a:ext>
            </a:extLst>
          </p:cNvPr>
          <p:cNvSpPr/>
          <p:nvPr userDrawn="1"/>
        </p:nvSpPr>
        <p:spPr>
          <a:xfrm>
            <a:off x="0" y="6140662"/>
            <a:ext cx="121920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86000"/>
            <a:ext cx="10363200" cy="1314451"/>
          </a:xfrm>
        </p:spPr>
        <p:txBody>
          <a:bodyPr/>
          <a:lstStyle>
            <a:lvl1pPr>
              <a:defRPr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1088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35" name="AutoShape 11" descr="Royal University of Bhutan – An internationally recognized university  steeped in GNH valuesAn internationally recognized university steeped in  GNH values"/>
          <p:cNvSpPr>
            <a:spLocks noChangeAspect="1" noChangeArrowheads="1"/>
          </p:cNvSpPr>
          <p:nvPr userDrawn="1"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37" name="AutoShape 13" descr="Royal University of Bhutan – An internationally recognized university  steeped in GNH valuesAn internationally recognized university steeped in  GNH values"/>
          <p:cNvSpPr>
            <a:spLocks noChangeAspect="1" noChangeArrowheads="1"/>
          </p:cNvSpPr>
          <p:nvPr userDrawn="1"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C80DC6-84A0-1340-A0F6-9252E4184714}"/>
              </a:ext>
            </a:extLst>
          </p:cNvPr>
          <p:cNvSpPr/>
          <p:nvPr userDrawn="1"/>
        </p:nvSpPr>
        <p:spPr>
          <a:xfrm>
            <a:off x="0" y="7937"/>
            <a:ext cx="12192000" cy="2422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pic>
        <p:nvPicPr>
          <p:cNvPr id="2049" name="Picture 1" descr="page27image36985344">
            <a:extLst>
              <a:ext uri="{FF2B5EF4-FFF2-40B4-BE49-F238E27FC236}">
                <a16:creationId xmlns:a16="http://schemas.microsoft.com/office/drawing/2014/main" id="{F1A0B278-3C5C-B54D-8FBD-3FB123A6FF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0" y="657744"/>
            <a:ext cx="2895600" cy="9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EBA07CD-43C4-6847-9526-1E99807375A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600" y="287903"/>
            <a:ext cx="3098800" cy="2006417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854FFC4E-2EE0-9C48-BBC0-E95FAE294367}"/>
              </a:ext>
            </a:extLst>
          </p:cNvPr>
          <p:cNvGrpSpPr/>
          <p:nvPr userDrawn="1"/>
        </p:nvGrpSpPr>
        <p:grpSpPr>
          <a:xfrm>
            <a:off x="3118889" y="5950256"/>
            <a:ext cx="5618711" cy="899608"/>
            <a:chOff x="3086395" y="5958392"/>
            <a:chExt cx="5618711" cy="899608"/>
          </a:xfrm>
        </p:grpSpPr>
        <p:pic>
          <p:nvPicPr>
            <p:cNvPr id="20" name="Picture 2" descr="E:\Kathmandu_University_Logo.png">
              <a:extLst>
                <a:ext uri="{FF2B5EF4-FFF2-40B4-BE49-F238E27FC236}">
                  <a16:creationId xmlns:a16="http://schemas.microsoft.com/office/drawing/2014/main" id="{F5531B43-86CC-1842-A5C3-0093C775B14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18719" y="5958392"/>
              <a:ext cx="878730" cy="845341"/>
            </a:xfrm>
            <a:prstGeom prst="rect">
              <a:avLst/>
            </a:prstGeom>
            <a:noFill/>
          </p:spPr>
        </p:pic>
        <p:pic>
          <p:nvPicPr>
            <p:cNvPr id="21" name="Picture 5" descr="File:Aalto University logo.svg - Wikimedia Commons">
              <a:extLst>
                <a:ext uri="{FF2B5EF4-FFF2-40B4-BE49-F238E27FC236}">
                  <a16:creationId xmlns:a16="http://schemas.microsoft.com/office/drawing/2014/main" id="{B2F436B0-25BA-3645-BE44-0090D39F2D2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86395" y="6028606"/>
              <a:ext cx="1171419" cy="804417"/>
            </a:xfrm>
            <a:prstGeom prst="rect">
              <a:avLst/>
            </a:prstGeom>
            <a:noFill/>
          </p:spPr>
        </p:pic>
        <p:pic>
          <p:nvPicPr>
            <p:cNvPr id="22" name="Picture 7" descr="Logos, slides, good practice of using the official name and the short name  TalTech">
              <a:extLst>
                <a:ext uri="{FF2B5EF4-FFF2-40B4-BE49-F238E27FC236}">
                  <a16:creationId xmlns:a16="http://schemas.microsoft.com/office/drawing/2014/main" id="{36965192-D524-EC41-AC26-57280394C1C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61678" y="5960485"/>
              <a:ext cx="1357041" cy="897515"/>
            </a:xfrm>
            <a:prstGeom prst="rect">
              <a:avLst/>
            </a:prstGeom>
            <a:noFill/>
          </p:spPr>
        </p:pic>
        <p:pic>
          <p:nvPicPr>
            <p:cNvPr id="23" name="Picture 9" descr="Barun Multiple Campus :: Khandbari, Sankhuwasbha :: Best educational  institution in Khandbari, Sankhuwasbha">
              <a:extLst>
                <a:ext uri="{FF2B5EF4-FFF2-40B4-BE49-F238E27FC236}">
                  <a16:creationId xmlns:a16="http://schemas.microsoft.com/office/drawing/2014/main" id="{0B7EBB47-FE42-6E4B-99FF-7D2E7D2CBC9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305507" y="6012658"/>
              <a:ext cx="1853815" cy="804417"/>
            </a:xfrm>
            <a:prstGeom prst="rect">
              <a:avLst/>
            </a:prstGeom>
            <a:noFill/>
          </p:spPr>
        </p:pic>
        <p:pic>
          <p:nvPicPr>
            <p:cNvPr id="24" name="Picture 15" descr="Royal University of Bhutan – An internationally recognized university  steeped in GNH valuesAn internationally recognized university steeped in  GNH values">
              <a:extLst>
                <a:ext uri="{FF2B5EF4-FFF2-40B4-BE49-F238E27FC236}">
                  <a16:creationId xmlns:a16="http://schemas.microsoft.com/office/drawing/2014/main" id="{3EF2E694-EDAB-1C47-B91D-97425A5B9D7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772141" y="6048196"/>
              <a:ext cx="932965" cy="699724"/>
            </a:xfrm>
            <a:prstGeom prst="rect">
              <a:avLst/>
            </a:prstGeom>
            <a:noFill/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ge27image36985344">
            <a:extLst>
              <a:ext uri="{FF2B5EF4-FFF2-40B4-BE49-F238E27FC236}">
                <a16:creationId xmlns:a16="http://schemas.microsoft.com/office/drawing/2014/main" id="{1FD2B901-684B-9744-9E06-1E8BE856E1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5031" y="280711"/>
            <a:ext cx="2466969" cy="82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4691" y="1605125"/>
            <a:ext cx="10525969" cy="4325275"/>
          </a:xfrm>
        </p:spPr>
        <p:txBody>
          <a:bodyPr/>
          <a:lstStyle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2806" y="6381063"/>
            <a:ext cx="2844800" cy="365125"/>
          </a:xfrm>
        </p:spPr>
        <p:txBody>
          <a:bodyPr/>
          <a:lstStyle>
            <a:lvl1pPr algn="ctr">
              <a:defRPr/>
            </a:lvl1pPr>
          </a:lstStyle>
          <a:p>
            <a:pPr algn="ctr"/>
            <a:fld id="{1D8BD707-D9CF-40AE-B4C6-C98DA3205C09}" type="datetimeFigureOut">
              <a:rPr lang="en-US" smtClean="0"/>
              <a:pPr algn="ctr"/>
              <a:t>7/10/2024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6942F44-45F5-FC46-A08A-06F359F1BA6E}"/>
              </a:ext>
            </a:extLst>
          </p:cNvPr>
          <p:cNvSpPr/>
          <p:nvPr userDrawn="1"/>
        </p:nvSpPr>
        <p:spPr>
          <a:xfrm>
            <a:off x="0" y="0"/>
            <a:ext cx="12192000" cy="2286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848A920-1827-044A-AD33-6F3A30BFBBE8}"/>
              </a:ext>
            </a:extLst>
          </p:cNvPr>
          <p:cNvGrpSpPr/>
          <p:nvPr userDrawn="1"/>
        </p:nvGrpSpPr>
        <p:grpSpPr>
          <a:xfrm>
            <a:off x="3124200" y="5999555"/>
            <a:ext cx="5295605" cy="858445"/>
            <a:chOff x="3086395" y="5958392"/>
            <a:chExt cx="5618711" cy="899608"/>
          </a:xfrm>
        </p:grpSpPr>
        <p:pic>
          <p:nvPicPr>
            <p:cNvPr id="14" name="Picture 2" descr="E:\Kathmandu_University_Logo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18719" y="5958392"/>
              <a:ext cx="878730" cy="845341"/>
            </a:xfrm>
            <a:prstGeom prst="rect">
              <a:avLst/>
            </a:prstGeom>
            <a:noFill/>
          </p:spPr>
        </p:pic>
        <p:pic>
          <p:nvPicPr>
            <p:cNvPr id="35" name="Picture 5" descr="File:Aalto University logo.svg - Wikimedia Commons">
              <a:extLst>
                <a:ext uri="{FF2B5EF4-FFF2-40B4-BE49-F238E27FC236}">
                  <a16:creationId xmlns:a16="http://schemas.microsoft.com/office/drawing/2014/main" id="{A23141AD-2BDB-8340-93D5-75482C42867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86395" y="6028606"/>
              <a:ext cx="1171419" cy="804417"/>
            </a:xfrm>
            <a:prstGeom prst="rect">
              <a:avLst/>
            </a:prstGeom>
            <a:noFill/>
          </p:spPr>
        </p:pic>
        <p:pic>
          <p:nvPicPr>
            <p:cNvPr id="36" name="Picture 7" descr="Logos, slides, good practice of using the official name and the short name  TalTech">
              <a:extLst>
                <a:ext uri="{FF2B5EF4-FFF2-40B4-BE49-F238E27FC236}">
                  <a16:creationId xmlns:a16="http://schemas.microsoft.com/office/drawing/2014/main" id="{3CDA02F4-F9F6-AA43-8FF1-D9801A8DBD4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61678" y="5960485"/>
              <a:ext cx="1357041" cy="897515"/>
            </a:xfrm>
            <a:prstGeom prst="rect">
              <a:avLst/>
            </a:prstGeom>
            <a:noFill/>
          </p:spPr>
        </p:pic>
        <p:pic>
          <p:nvPicPr>
            <p:cNvPr id="38" name="Picture 9" descr="Barun Multiple Campus :: Khandbari, Sankhuwasbha :: Best educational  institution in Khandbari, Sankhuwasbha">
              <a:extLst>
                <a:ext uri="{FF2B5EF4-FFF2-40B4-BE49-F238E27FC236}">
                  <a16:creationId xmlns:a16="http://schemas.microsoft.com/office/drawing/2014/main" id="{16ED7A43-7D5E-3C49-A943-F8EC8DEF1E0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305507" y="6012658"/>
              <a:ext cx="1853815" cy="804417"/>
            </a:xfrm>
            <a:prstGeom prst="rect">
              <a:avLst/>
            </a:prstGeom>
            <a:noFill/>
          </p:spPr>
        </p:pic>
        <p:pic>
          <p:nvPicPr>
            <p:cNvPr id="39" name="Picture 15" descr="Royal University of Bhutan – An internationally recognized university  steeped in GNH valuesAn internationally recognized university steeped in  GNH values">
              <a:extLst>
                <a:ext uri="{FF2B5EF4-FFF2-40B4-BE49-F238E27FC236}">
                  <a16:creationId xmlns:a16="http://schemas.microsoft.com/office/drawing/2014/main" id="{D72B385F-A031-8C46-8412-B8954FC43A2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772141" y="6048196"/>
              <a:ext cx="932965" cy="699724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7966" y="222520"/>
            <a:ext cx="7907065" cy="1313450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B67700B-C259-4444-969D-45D11352D933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1417" y="309798"/>
            <a:ext cx="1746549" cy="1130859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5DB07-FEDE-FB45-8BB8-F7B18081D5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10820400" cy="27432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Unit 4:</a:t>
            </a:r>
            <a:br>
              <a:rPr lang="en-US" sz="3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Faults in Rotating Machines and Diagnosis (16 L + 6 P hours)</a:t>
            </a:r>
            <a:br>
              <a:rPr lang="en-US" sz="3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en-US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NP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949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Electrical Condition Monitoring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Analysis: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Abnormal current levels or patterns can indicate electrical faults, such as winding short circuits or rotor bar issues.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Voltage Analysis: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Voltage imbalances or fluctuations can affect machine performance and indicate electrical supply problems.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Factor: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declining power factor may signal inefficiencies or faults within the motor.</a:t>
            </a:r>
          </a:p>
          <a:p>
            <a:pPr marL="0" indent="0" algn="just">
              <a:buNone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Acoustic Emissions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Sound Level: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Changes in the sound level or unusual noises can be indicative of mechanical faults, such as bearing failures or misalignment.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 Analysis: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Analyzing the frequency spectrum of acoustic emissions can help in diagnosing specific issues.</a:t>
            </a: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949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Motor Current Signature Analysis (MCSA)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Harmonic Analysis: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Analyzing the harmonics in the current signature can detect issues like broken rotor bars, eccentricity, and bearing faults.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Insulation Resistance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Megger Testing: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Measuring the insulation resistance of motor windings helps in detecting insulation degradation and potential short circuits.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828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 fontScale="92500"/>
          </a:bodyPr>
          <a:lstStyle/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Electrical Faults: Symmetrical Faults, Asymmetrical faults, Unbalance supply voltage, Over voltage, Phase reversal, Overload, Stator Short Circuit, Broken Rotor Bars and End-ring faults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b="1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Failures is </a:t>
            </a: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 event that results complete or partial loss of the object functionality.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1" i="0" u="none" strike="noStrike" baseline="0" dirty="0">
                <a:solidFill>
                  <a:srgbClr val="4FBED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Diagnosis </a:t>
            </a:r>
            <a:r>
              <a:rPr lang="en-US" sz="2000" b="0" i="0" u="none" strike="noStrike" baseline="0" dirty="0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b="0" i="1" u="none" strike="noStrike" baseline="0" dirty="0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detection of cause</a:t>
            </a:r>
            <a:r>
              <a:rPr lang="en-US" sz="2000" b="0" i="0" u="none" strike="noStrike" baseline="0" dirty="0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2000" b="0" i="0" u="none" strike="noStrike" baseline="0" dirty="0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 of the fault by monitoring symptoms.</a:t>
            </a:r>
          </a:p>
          <a:p>
            <a:r>
              <a:rPr lang="en-US" sz="2000" b="0" i="0" u="none" strike="noStrike" baseline="0" dirty="0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Examples:</a:t>
            </a:r>
          </a:p>
          <a:p>
            <a:r>
              <a:rPr lang="en-US" sz="2000" b="0" i="0" u="none" strike="noStrike" baseline="0" dirty="0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Detection of certain harmonics in frequency spectrum</a:t>
            </a:r>
          </a:p>
          <a:p>
            <a:r>
              <a:rPr lang="en-US" sz="2000" b="0" i="0" u="none" strike="noStrike" baseline="0" dirty="0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Voltage is unbalanced</a:t>
            </a:r>
          </a:p>
          <a:p>
            <a:r>
              <a:rPr lang="en-US" sz="2000" b="0" i="0" u="none" strike="noStrike" baseline="0" dirty="0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is dropped</a:t>
            </a: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464C6B-067A-DDFD-4CC9-91B1975207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03794"/>
            <a:ext cx="11880121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37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/>
          </a:bodyPr>
          <a:lstStyle/>
          <a:p>
            <a:pPr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b="1" i="0" u="none" strike="noStrike" baseline="0" dirty="0">
                <a:solidFill>
                  <a:schemeClr val="tx1"/>
                </a:solidFill>
                <a:latin typeface="Verdana" panose="020B0604030504040204" pitchFamily="34" charset="0"/>
              </a:rPr>
              <a:t>Reliability 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Verdana" panose="020B0604030504040204" pitchFamily="34" charset="0"/>
              </a:rPr>
              <a:t>is an ability of an object to perform desired operation and sustain it with in a defined interval of time.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014343-1A7B-35C0-004A-7BB7289F7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2279454"/>
            <a:ext cx="6172200" cy="4578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080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/>
          </a:bodyPr>
          <a:lstStyle/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b="1" i="0" u="none" strike="noStrike" baseline="0" dirty="0">
                <a:solidFill>
                  <a:srgbClr val="322B5F"/>
                </a:solidFill>
                <a:latin typeface="Verdana" panose="020B0604030504040204" pitchFamily="34" charset="0"/>
              </a:rPr>
              <a:t>WEIBULL MODEL</a:t>
            </a:r>
            <a:endParaRPr lang="en-US" sz="2000" dirty="0"/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8CAF65-16BD-DFCC-5687-D714D474E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752600"/>
            <a:ext cx="8134810" cy="518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505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b="1" i="0" u="none" strike="noStrike" baseline="0" dirty="0">
                <a:solidFill>
                  <a:srgbClr val="FF0000"/>
                </a:solidFill>
                <a:latin typeface="Verdana" panose="020B0604030504040204" pitchFamily="34" charset="0"/>
              </a:rPr>
              <a:t>Asymmetrical faults:</a:t>
            </a:r>
          </a:p>
          <a:p>
            <a:pPr marL="0" indent="0">
              <a:buNone/>
            </a:pPr>
            <a:endParaRPr lang="en-US" sz="1800" b="0" i="0" u="none" strike="noStrike" baseline="0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>
              <a:buAutoNum type="alphaLcParenR"/>
            </a:pPr>
            <a:r>
              <a:rPr lang="en-US" sz="1800" b="0" i="0" u="none" strike="noStrike" baseline="0" dirty="0">
                <a:solidFill>
                  <a:srgbClr val="322B5F"/>
                </a:solidFill>
                <a:latin typeface="Verdana" panose="020B0604030504040204" pitchFamily="34" charset="0"/>
              </a:rPr>
              <a:t>Phase-to-Ground 70%                                                    a)</a:t>
            </a:r>
          </a:p>
          <a:p>
            <a:pPr>
              <a:buAutoNum type="alphaLcParenR"/>
            </a:pPr>
            <a:endParaRPr lang="en-US" sz="1800" b="0" i="0" u="none" strike="noStrike" baseline="0" dirty="0">
              <a:solidFill>
                <a:srgbClr val="322B5F"/>
              </a:solidFill>
              <a:latin typeface="Verdana" panose="020B0604030504040204" pitchFamily="34" charset="0"/>
            </a:endParaRPr>
          </a:p>
          <a:p>
            <a:pPr>
              <a:buAutoNum type="alphaLcParenR"/>
            </a:pPr>
            <a:endParaRPr lang="en-US" sz="1800" b="0" i="0" u="none" strike="noStrike" baseline="0" dirty="0">
              <a:solidFill>
                <a:srgbClr val="322B5F"/>
              </a:solidFill>
              <a:latin typeface="Verdana" panose="020B0604030504040204" pitchFamily="34" charset="0"/>
            </a:endParaRPr>
          </a:p>
          <a:p>
            <a:pPr>
              <a:buAutoNum type="alphaLcParenR"/>
            </a:pPr>
            <a:endParaRPr lang="en-US" sz="1800" b="0" i="0" u="none" strike="noStrike" baseline="0" dirty="0">
              <a:solidFill>
                <a:srgbClr val="322B5F"/>
              </a:solidFill>
              <a:latin typeface="Verdana" panose="020B0604030504040204" pitchFamily="34" charset="0"/>
            </a:endParaRPr>
          </a:p>
          <a:p>
            <a:pPr>
              <a:buAutoNum type="alphaLcParenR"/>
            </a:pPr>
            <a:r>
              <a:rPr lang="en-US" sz="1800" b="0" i="0" u="none" strike="noStrike" baseline="0" dirty="0">
                <a:solidFill>
                  <a:srgbClr val="322B5F"/>
                </a:solidFill>
                <a:latin typeface="Verdana" panose="020B0604030504040204" pitchFamily="34" charset="0"/>
              </a:rPr>
              <a:t>Phase-to-Phase 15%                                                      b)</a:t>
            </a:r>
          </a:p>
          <a:p>
            <a:pPr>
              <a:buAutoNum type="alphaLcParenR"/>
            </a:pPr>
            <a:endParaRPr lang="en-US" sz="1800" b="0" i="0" u="none" strike="noStrike" baseline="0" dirty="0">
              <a:solidFill>
                <a:srgbClr val="322B5F"/>
              </a:solidFill>
              <a:latin typeface="Verdana" panose="020B0604030504040204" pitchFamily="34" charset="0"/>
            </a:endParaRPr>
          </a:p>
          <a:p>
            <a:pPr>
              <a:buAutoNum type="alphaLcParenR"/>
            </a:pPr>
            <a:endParaRPr lang="en-US" sz="1800" b="0" i="0" u="none" strike="noStrike" baseline="0" dirty="0">
              <a:solidFill>
                <a:srgbClr val="322B5F"/>
              </a:solidFill>
              <a:latin typeface="Verdana" panose="020B0604030504040204" pitchFamily="34" charset="0"/>
            </a:endParaRPr>
          </a:p>
          <a:p>
            <a:pPr>
              <a:buAutoNum type="alphaLcParenR"/>
            </a:pPr>
            <a:endParaRPr lang="en-US" sz="1800" b="0" i="0" u="none" strike="noStrike" baseline="0" dirty="0">
              <a:solidFill>
                <a:srgbClr val="322B5F"/>
              </a:solidFill>
              <a:latin typeface="Verdana" panose="020B0604030504040204" pitchFamily="34" charset="0"/>
            </a:endParaRPr>
          </a:p>
          <a:p>
            <a:pPr>
              <a:buAutoNum type="alphaLcParenR"/>
            </a:pPr>
            <a:r>
              <a:rPr lang="en-US" sz="1800" b="0" i="0" u="none" strike="noStrike" baseline="0" dirty="0">
                <a:solidFill>
                  <a:srgbClr val="322B5F"/>
                </a:solidFill>
                <a:latin typeface="Verdana" panose="020B0604030504040204" pitchFamily="34" charset="0"/>
              </a:rPr>
              <a:t>Two Phases to Ground 10%                                            c)</a:t>
            </a:r>
          </a:p>
          <a:p>
            <a:pPr>
              <a:buAutoNum type="alphaLcParenR"/>
            </a:pPr>
            <a:endParaRPr lang="en-US" sz="1800" b="0" i="0" u="none" strike="noStrike" baseline="0" dirty="0">
              <a:solidFill>
                <a:srgbClr val="322B5F"/>
              </a:solidFill>
              <a:latin typeface="Verdana" panose="020B0604030504040204" pitchFamily="34" charset="0"/>
            </a:endParaRPr>
          </a:p>
          <a:p>
            <a:pPr>
              <a:buAutoNum type="alphaLcParenR"/>
            </a:pPr>
            <a:endParaRPr lang="en-US" sz="1800" dirty="0">
              <a:solidFill>
                <a:srgbClr val="322B5F"/>
              </a:solidFill>
              <a:latin typeface="Verdana" panose="020B0604030504040204" pitchFamily="34" charset="0"/>
            </a:endParaRPr>
          </a:p>
          <a:p>
            <a:pPr>
              <a:buAutoNum type="alphaLcParenR"/>
            </a:pPr>
            <a:endParaRPr lang="en-US" sz="1800" b="0" i="0" u="none" strike="noStrike" baseline="0" dirty="0">
              <a:solidFill>
                <a:srgbClr val="322B5F"/>
              </a:solidFill>
              <a:latin typeface="Verdana" panose="020B0604030504040204" pitchFamily="34" charset="0"/>
            </a:endParaRPr>
          </a:p>
          <a:p>
            <a:pPr>
              <a:buAutoNum type="alphaLcParenR"/>
            </a:pPr>
            <a:r>
              <a:rPr lang="en-US" sz="1800" b="0" i="0" u="none" strike="noStrike" baseline="0" dirty="0">
                <a:solidFill>
                  <a:srgbClr val="322B5F"/>
                </a:solidFill>
                <a:latin typeface="Verdana" panose="020B0604030504040204" pitchFamily="34" charset="0"/>
              </a:rPr>
              <a:t>Phase to Phase and Phase to Ground 2-3%                      d)</a:t>
            </a:r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923822-1460-A64A-EB52-4A283558F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600" y="1905000"/>
            <a:ext cx="3724119" cy="45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4184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i="0" u="none" strike="noStrike" baseline="0" dirty="0">
                <a:solidFill>
                  <a:srgbClr val="FF0000"/>
                </a:solidFill>
                <a:latin typeface="Verdana" panose="020B0604030504040204" pitchFamily="34" charset="0"/>
              </a:rPr>
              <a:t>Asymmetrical faults:</a:t>
            </a:r>
          </a:p>
          <a:p>
            <a:pPr marL="0" indent="0">
              <a:buNone/>
            </a:pPr>
            <a:endParaRPr lang="en-US" sz="1800" b="0" i="0" u="none" strike="noStrike" baseline="0" dirty="0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1800" b="0" i="0" u="none" strike="noStrike" baseline="0" dirty="0">
                <a:solidFill>
                  <a:srgbClr val="322B5F"/>
                </a:solidFill>
                <a:latin typeface="Verdana" panose="020B0604030504040204" pitchFamily="34" charset="0"/>
              </a:rPr>
              <a:t>e) Three Phases Short Circuited 2-3%                            e)  </a:t>
            </a:r>
          </a:p>
          <a:p>
            <a:pPr marL="0" indent="0">
              <a:buNone/>
            </a:pPr>
            <a:endParaRPr lang="en-US" sz="1800" dirty="0">
              <a:solidFill>
                <a:srgbClr val="322B5F"/>
              </a:solidFill>
              <a:latin typeface="Verdana" panose="020B0604030504040204" pitchFamily="34" charset="0"/>
            </a:endParaRPr>
          </a:p>
          <a:p>
            <a:pPr marL="0" indent="0">
              <a:buNone/>
            </a:pPr>
            <a:endParaRPr lang="en-US" sz="1800" b="0" i="0" u="none" strike="noStrike" baseline="0" dirty="0">
              <a:solidFill>
                <a:srgbClr val="322B5F"/>
              </a:solidFill>
              <a:latin typeface="Verdana" panose="020B0604030504040204" pitchFamily="34" charset="0"/>
            </a:endParaRPr>
          </a:p>
          <a:p>
            <a:pPr marL="0" indent="0">
              <a:buNone/>
            </a:pPr>
            <a:endParaRPr lang="en-US" sz="1800" b="0" i="0" u="none" strike="noStrike" baseline="0" dirty="0">
              <a:solidFill>
                <a:srgbClr val="322B5F"/>
              </a:solidFill>
              <a:latin typeface="Verdana" panose="020B060403050404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322B5F"/>
              </a:solidFill>
              <a:latin typeface="Verdana" panose="020B0604030504040204" pitchFamily="34" charset="0"/>
            </a:endParaRPr>
          </a:p>
          <a:p>
            <a:pPr marL="0" indent="0">
              <a:buNone/>
            </a:pPr>
            <a:endParaRPr lang="en-US" sz="1800" b="0" i="0" u="none" strike="noStrike" baseline="0" dirty="0">
              <a:solidFill>
                <a:srgbClr val="322B5F"/>
              </a:solidFill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322B5F"/>
                </a:solidFill>
                <a:latin typeface="Verdana" panose="020B0604030504040204" pitchFamily="34" charset="0"/>
              </a:rPr>
              <a:t>f) </a:t>
            </a:r>
            <a:r>
              <a:rPr lang="en-US" sz="1800" b="0" i="0" u="none" strike="noStrike" baseline="0" dirty="0">
                <a:solidFill>
                  <a:srgbClr val="322B5F"/>
                </a:solidFill>
                <a:latin typeface="Verdana" panose="020B0604030504040204" pitchFamily="34" charset="0"/>
              </a:rPr>
              <a:t>Three Phases to Ground 2-3%                                   f)</a:t>
            </a:r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4E2825-8459-42CB-D52A-75E467FC6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400" y="2362200"/>
            <a:ext cx="4583484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2068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D6E0DD-F0C4-F2A1-9057-B12D6B1FD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48" y="1752600"/>
            <a:ext cx="11493503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604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sz="2600" b="1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Unbalance Supply Voltage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Unbalanced supply voltage in an electric motor occurs when the voltages in a three-phase system are not equal or when the phase angles between the voltages are not 120 degrees apart.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Effects of Unbalanced Supply Voltage</a:t>
            </a:r>
          </a:p>
          <a:p>
            <a:pPr algn="just">
              <a:buFont typeface="+mj-lt"/>
              <a:buAutoNum type="arabicPeriod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Increased Heating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Motors running on unbalanced voltage can experience excessive heating, leading to insulation failure and reduced lifespan.</a:t>
            </a:r>
          </a:p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Reduced Efficiency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Unbalanced voltages cause the motor to draw more current, reducing its efficiency.</a:t>
            </a:r>
          </a:p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Vibration and Noise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Voltage imbalance can cause mechanical stress and result in increased vibration and noise.</a:t>
            </a:r>
          </a:p>
          <a:p>
            <a:pPr marL="0" indent="0">
              <a:buNone/>
            </a:pPr>
            <a:endParaRPr lang="en-NP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041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Reduced Torque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motor may not produce the rated torque, leading to poor performance in applications requiring constant torque.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Overcurrent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Unbalanced voltages can cause one or more phases to draw excessive current, tripping protective devices.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Rotor Damage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Prolonged exposure to unbalanced voltages can cause damage to the rotor, particularly in squirrel cage motors.</a:t>
            </a:r>
          </a:p>
          <a:p>
            <a:pPr marL="0" indent="0">
              <a:buNone/>
            </a:pPr>
            <a:endParaRPr lang="en-NP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846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buNone/>
            </a:pPr>
            <a:r>
              <a:rPr lang="en-US" sz="8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Outlines:</a:t>
            </a:r>
          </a:p>
          <a:p>
            <a:pPr marL="514350" marR="0" indent="-51435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</a:pPr>
            <a:r>
              <a:rPr lang="en-US" sz="8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Review of Machine Construction and Operation, Behavior of Normal Machines, Machine Condition Indicators.</a:t>
            </a:r>
          </a:p>
          <a:p>
            <a:pPr marL="514350" marR="0" indent="-51435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</a:pPr>
            <a:r>
              <a:rPr lang="en-US" sz="8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Electrical Faults: Symmetrical Faults, Asymmetrical faults, Unbalance supply voltage, Over voltage, Phase reversal, Overload, Stator Short Circuit, Broken Rotor Bars and End-ring faults</a:t>
            </a:r>
            <a:endParaRPr lang="en-US" sz="8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marR="0" indent="-51435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</a:pPr>
            <a:r>
              <a:rPr lang="en-US" sz="8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Mechanical Faults: Airgap Eccentricity: Static, Elliptical, Dynamic and Mixed Eccentricity, Bearings Damage </a:t>
            </a:r>
            <a:endParaRPr lang="en-US" sz="8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marR="0" indent="-5143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</a:pPr>
            <a:endParaRPr lang="en-US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3269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Over Voltage Faults in Electrical Machines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Over voltage is caused by lightning strikes, switching surges, poor voltage regulations, unbalanced loads and harmonic distortions.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Effects of Overvoltage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Effects of overvoltage in electrical machines can cause insulation damages, over heating in windings, mechanical stresses and reduce life span of the machines.</a:t>
            </a:r>
          </a:p>
          <a:p>
            <a:pPr marL="0" indent="0">
              <a:buNone/>
            </a:pPr>
            <a:endParaRPr lang="en-NP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2884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Over Voltage Faults in Electrical Machines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Over voltage is caused by lightning strikes, switching surges, poor voltage regulations, unbalanced loads and harmonic distortions.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Effects of Overvoltage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Effects of overvoltage in electrical machines can cause insulation damages, over heating in windings, mechanical stresses and reduce life span of the machines.</a:t>
            </a:r>
          </a:p>
          <a:p>
            <a:pPr marL="0" indent="0">
              <a:buNone/>
            </a:pPr>
            <a:endParaRPr lang="en-NP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6756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Other Faults in Electrical Machines: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Phase reversal, 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en-US" sz="28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Overload, 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en-US" sz="28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Stator Short Circuit, 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en-US" sz="28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Broken Rotor Bars and 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en-US" sz="28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End-ring faults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NP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B3AF79-0272-F6BF-4155-530584358E81}"/>
              </a:ext>
            </a:extLst>
          </p:cNvPr>
          <p:cNvSpPr txBox="1"/>
          <p:nvPr/>
        </p:nvSpPr>
        <p:spPr>
          <a:xfrm>
            <a:off x="3276600" y="5181600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191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371601"/>
            <a:ext cx="7124698" cy="4151538"/>
          </a:xfrm>
        </p:spPr>
        <p:txBody>
          <a:bodyPr>
            <a:normAutofit fontScale="92500" lnSpcReduction="20000"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Stator Short Circuit,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3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Stator and armature faults are related to insulation failures in electrical machines 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3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faults can be classified as winding failures and stator lamination stack short-circuits.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3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Regardless of the main cause of the winding fault, the actual mode of the failure can be divided down into five groups, which are illustrated in figure shown below.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3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failure in the machine stator can start with a minor turn-to-turn short circuit within one coil.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3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this fault is not detected and treated, it will propagate, and excessive heat is generated within the shorted coil.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3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will result in insulation deterioration and at some point, in a partial ground short-circuit through the slot liner.</a:t>
            </a:r>
            <a:endParaRPr lang="en-US" sz="23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en-US" sz="28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NP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B3AF79-0272-F6BF-4155-530584358E81}"/>
              </a:ext>
            </a:extLst>
          </p:cNvPr>
          <p:cNvSpPr txBox="1"/>
          <p:nvPr/>
        </p:nvSpPr>
        <p:spPr>
          <a:xfrm>
            <a:off x="3276600" y="5181600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DBB1DC-494E-115A-BE8A-A1E62C6D54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4699" y="1334862"/>
            <a:ext cx="5029200" cy="4244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1743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1"/>
            <a:ext cx="12191999" cy="4151538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Ø"/>
            </a:pP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symptoms of the stator faults can be found in several publications </a:t>
            </a:r>
          </a:p>
          <a:p>
            <a:pPr marL="0" indent="0" algn="l">
              <a:buNone/>
            </a:pP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be:</a:t>
            </a:r>
          </a:p>
          <a:p>
            <a:pPr algn="l">
              <a:buAutoNum type="arabicPeriod"/>
            </a:pP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stator core or winding temperatures;</a:t>
            </a:r>
          </a:p>
          <a:p>
            <a:pPr algn="l">
              <a:buAutoNum type="arabicPeriod"/>
            </a:pP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slack core lamination, slot wedges, and joints;</a:t>
            </a:r>
          </a:p>
          <a:p>
            <a:pPr algn="l">
              <a:buAutoNum type="arabicPeriod"/>
            </a:pP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loose bracing for end winding;</a:t>
            </a:r>
          </a:p>
          <a:p>
            <a:pPr algn="l">
              <a:buAutoNum type="arabicPeriod"/>
            </a:pP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discharges;</a:t>
            </a:r>
          </a:p>
          <a:p>
            <a:pPr algn="l">
              <a:buAutoNum type="arabicPeriod"/>
            </a:pP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leakage in the cooling system.</a:t>
            </a:r>
            <a:endParaRPr lang="en-US" sz="28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NP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B3AF79-0272-F6BF-4155-530584358E81}"/>
              </a:ext>
            </a:extLst>
          </p:cNvPr>
          <p:cNvSpPr txBox="1"/>
          <p:nvPr/>
        </p:nvSpPr>
        <p:spPr>
          <a:xfrm>
            <a:off x="3276600" y="5181600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6891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Other Faults in Electrical Machines: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en-US" sz="28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endParaRPr lang="en-US" sz="28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sz="3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Broken Rotor Bars  </a:t>
            </a:r>
          </a:p>
          <a:p>
            <a:pPr marL="0" indent="0">
              <a:buNone/>
            </a:pPr>
            <a:endParaRPr lang="en-NP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67392BF-6874-8852-14A6-09786EE49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931" y="1172739"/>
            <a:ext cx="5424863" cy="2820780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94585C9-60B2-5B42-EEC7-11E35E61D8D0}"/>
              </a:ext>
            </a:extLst>
          </p:cNvPr>
          <p:cNvCxnSpPr>
            <a:cxnSpLocks/>
          </p:cNvCxnSpPr>
          <p:nvPr/>
        </p:nvCxnSpPr>
        <p:spPr>
          <a:xfrm flipV="1">
            <a:off x="3581400" y="2819400"/>
            <a:ext cx="6553200" cy="60960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3B3AF79-0272-F6BF-4155-530584358E81}"/>
              </a:ext>
            </a:extLst>
          </p:cNvPr>
          <p:cNvSpPr txBox="1"/>
          <p:nvPr/>
        </p:nvSpPr>
        <p:spPr>
          <a:xfrm>
            <a:off x="3276600" y="5181600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6A63B3-E13D-34D0-C617-D66D86E155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7931" y="3924116"/>
            <a:ext cx="5424863" cy="295507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A7CC88E-43FB-227B-EBF7-C2260FF238C3}"/>
              </a:ext>
            </a:extLst>
          </p:cNvPr>
          <p:cNvCxnSpPr>
            <a:cxnSpLocks/>
          </p:cNvCxnSpPr>
          <p:nvPr/>
        </p:nvCxnSpPr>
        <p:spPr>
          <a:xfrm>
            <a:off x="3581400" y="3429000"/>
            <a:ext cx="5181600" cy="2514599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1904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Broken Rotor Bars 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sz="2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electric current that is induced by the stator field, flows through the rotor bars.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sz="2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producing a magnetic force that will create necessary torque in the machine.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sz="2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Rotor bars that might crack, break or separate from the end rings prevent current to flow, which in hand limits motor performance.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US" sz="2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a result, there is a thermal difference in the rotor, a lack of induced magnetic field, an unbalanced radial force and vibration components.</a:t>
            </a:r>
          </a:p>
          <a:p>
            <a:pPr marL="0" indent="0" algn="l">
              <a:buNone/>
            </a:pPr>
            <a:r>
              <a:rPr lang="en-US" sz="22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reasons for such types of faults are:</a:t>
            </a:r>
          </a:p>
          <a:p>
            <a:pPr algn="l">
              <a:buAutoNum type="arabicPeriod"/>
            </a:pPr>
            <a:r>
              <a:rPr lang="en-US" sz="2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stresses because of thermal overload, unbalance, hot spots or excessive losses, sparks, etc.;</a:t>
            </a:r>
          </a:p>
          <a:p>
            <a:pPr algn="l">
              <a:buAutoNum type="arabicPeriod"/>
            </a:pPr>
            <a:r>
              <a:rPr lang="en-US" sz="2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stresses by unbalance magnetic pull, vibration;</a:t>
            </a:r>
          </a:p>
          <a:p>
            <a:pPr algn="l">
              <a:buAutoNum type="arabicPeriod"/>
            </a:pPr>
            <a:r>
              <a:rPr lang="en-US" sz="2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stresses arising from shaft torques, centrifugal forces and cyclic stresses;</a:t>
            </a:r>
          </a:p>
          <a:p>
            <a:pPr algn="l">
              <a:buAutoNum type="arabicPeriod"/>
            </a:pPr>
            <a:r>
              <a:rPr lang="en-US" sz="2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stresses because of loose lamination, fatigued parts, or bearing failure.</a:t>
            </a:r>
            <a:endParaRPr lang="en-NP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B3AF79-0272-F6BF-4155-530584358E81}"/>
              </a:ext>
            </a:extLst>
          </p:cNvPr>
          <p:cNvSpPr txBox="1"/>
          <p:nvPr/>
        </p:nvSpPr>
        <p:spPr>
          <a:xfrm>
            <a:off x="3276600" y="5181600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618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Other Faults in Electrical Machines: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Phase reversal, 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Overload, 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Stator Short Circuit, 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Broken Rotor Bars and 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End-ring faults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NP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77D920-0562-56DA-833E-BBE1F54CE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5034" y="1104659"/>
            <a:ext cx="5181600" cy="27815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F889B1-361B-157C-2B16-495FD6A0F0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3838314"/>
            <a:ext cx="5181600" cy="3010161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2554D41-FFF9-00C5-10F2-B8CA608CA81E}"/>
              </a:ext>
            </a:extLst>
          </p:cNvPr>
          <p:cNvCxnSpPr>
            <a:cxnSpLocks/>
          </p:cNvCxnSpPr>
          <p:nvPr/>
        </p:nvCxnSpPr>
        <p:spPr>
          <a:xfrm>
            <a:off x="2895600" y="3886200"/>
            <a:ext cx="6248400" cy="83820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FD519F1-66CC-27AF-097E-899A166E2A6C}"/>
              </a:ext>
            </a:extLst>
          </p:cNvPr>
          <p:cNvCxnSpPr/>
          <p:nvPr/>
        </p:nvCxnSpPr>
        <p:spPr>
          <a:xfrm flipV="1">
            <a:off x="2895600" y="2933438"/>
            <a:ext cx="6553200" cy="904876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2457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371600"/>
            <a:ext cx="6857999" cy="4571999"/>
          </a:xfrm>
        </p:spPr>
        <p:txBody>
          <a:bodyPr>
            <a:normAutofit fontScale="85000" lnSpcReduction="20000"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sz="2800" b="1" i="0" u="none" strike="noStrike" baseline="0" dirty="0">
                <a:solidFill>
                  <a:srgbClr val="FF0000"/>
                </a:solidFill>
                <a:latin typeface="Verdana" panose="020B0604030504040204" pitchFamily="34" charset="0"/>
              </a:rPr>
              <a:t>Common Mechanical Faults </a:t>
            </a:r>
          </a:p>
          <a:p>
            <a:pPr algn="just">
              <a:buAutoNum type="arabicPeriod"/>
            </a:pP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Stator faults (loosen core and windings, insulation failure etc.)</a:t>
            </a:r>
          </a:p>
          <a:p>
            <a:pPr algn="just">
              <a:buAutoNum type="arabicPeriod"/>
            </a:pP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Rotor faults (broken rotor bars and end ring cracks, shaft bending and cracks etc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>
              <a:buAutoNum type="arabicPeriod"/>
            </a:pP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Eccentricity (missed alignment between stator axis and rotor shaft axis)</a:t>
            </a:r>
          </a:p>
          <a:p>
            <a:pPr algn="just">
              <a:buAutoNum type="arabicPeriod"/>
            </a:pP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Bearing faults (bearing current, heating and improper lubrications, electric arching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cotamination</a:t>
            </a: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corrosions)</a:t>
            </a:r>
          </a:p>
          <a:p>
            <a:pPr algn="just">
              <a:buAutoNum type="arabicPeriod"/>
            </a:pP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Overload couplings (over loading)</a:t>
            </a:r>
          </a:p>
          <a:p>
            <a:pPr algn="just">
              <a:buAutoNum type="arabicPeriod"/>
            </a:pP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Winding insulation faults (excess heating, aging and environmental factors)</a:t>
            </a:r>
          </a:p>
          <a:p>
            <a:pPr marL="0" indent="0">
              <a:buNone/>
            </a:pPr>
            <a:endParaRPr lang="en-NP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FF6A24-775C-A599-927C-A909E3FFAA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990600"/>
            <a:ext cx="4495800" cy="29841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1E9A18-618C-2CBE-D84B-27172BF00D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3974758"/>
            <a:ext cx="4495800" cy="2946476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9EFFB0AE-0E61-AAF4-3582-7BBE2BA0A3F1}"/>
              </a:ext>
            </a:extLst>
          </p:cNvPr>
          <p:cNvSpPr/>
          <p:nvPr/>
        </p:nvSpPr>
        <p:spPr>
          <a:xfrm>
            <a:off x="8686800" y="5784717"/>
            <a:ext cx="1066800" cy="5334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82297DC-BE7E-4A36-06DB-B80B36196E9B}"/>
              </a:ext>
            </a:extLst>
          </p:cNvPr>
          <p:cNvSpPr/>
          <p:nvPr/>
        </p:nvSpPr>
        <p:spPr>
          <a:xfrm>
            <a:off x="6934200" y="6123039"/>
            <a:ext cx="1066800" cy="5334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4D9832-38EE-0805-63FD-6C2535B63A1F}"/>
              </a:ext>
            </a:extLst>
          </p:cNvPr>
          <p:cNvSpPr txBox="1"/>
          <p:nvPr/>
        </p:nvSpPr>
        <p:spPr>
          <a:xfrm>
            <a:off x="8285347" y="6539570"/>
            <a:ext cx="131625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Loosen core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0C819AB-5D42-6D12-C530-D236FCD2A85D}"/>
              </a:ext>
            </a:extLst>
          </p:cNvPr>
          <p:cNvCxnSpPr>
            <a:cxnSpLocks/>
            <a:stCxn id="9" idx="6"/>
          </p:cNvCxnSpPr>
          <p:nvPr/>
        </p:nvCxnSpPr>
        <p:spPr>
          <a:xfrm>
            <a:off x="8001000" y="6389739"/>
            <a:ext cx="491268" cy="16826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E230879-F91F-4549-F3DE-EAEAEA19F10E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8492268" y="6051417"/>
            <a:ext cx="194532" cy="506589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03306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371600"/>
            <a:ext cx="12191999" cy="45719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b="1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Environmental Faults</a:t>
            </a:r>
          </a:p>
          <a:p>
            <a:pPr marL="0" indent="0">
              <a:buNone/>
            </a:pPr>
            <a:endParaRPr lang="en-US" sz="2800" b="0" i="0" u="none" strike="noStrike" baseline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/>
            </a:pP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Ambient high/low temperature,</a:t>
            </a:r>
          </a:p>
          <a:p>
            <a:pPr marL="514350" indent="-514350" algn="just">
              <a:buAutoNum type="arabicPeriod"/>
            </a:pPr>
            <a:endParaRPr lang="en-US" sz="2800" b="0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Cooling system failure,</a:t>
            </a:r>
          </a:p>
          <a:p>
            <a:pPr marL="0" indent="0" algn="just">
              <a:buNone/>
            </a:pPr>
            <a:endParaRPr lang="en-US" sz="2800" b="0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Moisture,</a:t>
            </a:r>
          </a:p>
          <a:p>
            <a:pPr marL="0" indent="0" algn="just">
              <a:buNone/>
            </a:pPr>
            <a:endParaRPr lang="en-US" sz="2800" b="0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Dust and dirt,</a:t>
            </a:r>
          </a:p>
          <a:p>
            <a:pPr marL="0" indent="0" algn="just">
              <a:buNone/>
            </a:pPr>
            <a:endParaRPr lang="en-US" sz="2800" b="0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8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Vibrations due to bad foundation…</a:t>
            </a:r>
          </a:p>
          <a:p>
            <a:pPr marL="0" indent="0">
              <a:buNone/>
            </a:pPr>
            <a:endParaRPr lang="en-NP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4D9832-38EE-0805-63FD-6C2535B63A1F}"/>
              </a:ext>
            </a:extLst>
          </p:cNvPr>
          <p:cNvSpPr txBox="1"/>
          <p:nvPr/>
        </p:nvSpPr>
        <p:spPr>
          <a:xfrm>
            <a:off x="8285347" y="6539570"/>
            <a:ext cx="131625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Loosen core</a:t>
            </a:r>
          </a:p>
        </p:txBody>
      </p:sp>
    </p:spTree>
    <p:extLst>
      <p:ext uri="{BB962C8B-B14F-4D97-AF65-F5344CB8AC3E}">
        <p14:creationId xmlns:p14="http://schemas.microsoft.com/office/powerpoint/2010/main" val="571917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Think Pair Share (5 minutes)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 the constructional details of the induction motor. </a:t>
            </a:r>
          </a:p>
          <a:p>
            <a:pPr marL="514350" marR="0" indent="-5143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</a:pPr>
            <a:endParaRPr lang="en-US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1917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 learners, we must put more of an emphasis on LISTENING than on working alone!</a:t>
            </a:r>
            <a:endParaRPr lang="en-NP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417AD1-083E-FEC5-C7D3-F5ED6139CDEA}"/>
              </a:ext>
            </a:extLst>
          </p:cNvPr>
          <p:cNvSpPr txBox="1"/>
          <p:nvPr/>
        </p:nvSpPr>
        <p:spPr>
          <a:xfrm>
            <a:off x="12290" y="1752600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 to Mrs. </a:t>
            </a:r>
            <a:r>
              <a:rPr lang="en-US" sz="6000" b="1" i="0" u="none" strike="noStrike" baseline="0" dirty="0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Karolina </a:t>
            </a:r>
            <a:r>
              <a:rPr lang="en-US" sz="6000" b="1" i="0" u="none" strike="noStrike" baseline="0" dirty="0" err="1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Kudelina</a:t>
            </a:r>
            <a:r>
              <a:rPr lang="en-US" sz="6000" b="1" dirty="0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Professor </a:t>
            </a:r>
            <a:r>
              <a:rPr lang="en-US" sz="6000" b="1" i="0" u="none" strike="noStrike" baseline="0" dirty="0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Toomas </a:t>
            </a:r>
            <a:r>
              <a:rPr lang="en-US" sz="6000" b="1" i="0" u="none" strike="noStrike" baseline="0" dirty="0" err="1">
                <a:solidFill>
                  <a:srgbClr val="322B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Vaimann</a:t>
            </a:r>
            <a:endParaRPr kumimoji="0" lang="en-US" altLang="en-US" sz="6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428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Home Work- 1</a:t>
            </a:r>
          </a:p>
          <a:p>
            <a:pPr marL="742950" indent="-742950">
              <a:buAutoNum type="arabicPeriod"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 down all the components of induction motor and explain it briefly.</a:t>
            </a:r>
          </a:p>
          <a:p>
            <a:pPr marL="742950" indent="-742950">
              <a:buAutoNum type="arabicPeriod"/>
            </a:pP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Explain the operation of induction motor.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marR="0" indent="-5143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</a:pPr>
            <a:endParaRPr lang="en-US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994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 fontScale="25000" lnSpcReduction="20000"/>
          </a:bodyPr>
          <a:lstStyle/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1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Behavior of Normal Machines</a:t>
            </a:r>
            <a:endParaRPr lang="en-US" sz="112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8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Following are the important behavioral characteristics of the normal rotating machine like motors and generators: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8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Mechanical Behavior </a:t>
            </a:r>
          </a:p>
          <a:p>
            <a:pPr marL="514350" marR="0" indent="-5143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lphaLcParenR"/>
            </a:pPr>
            <a:r>
              <a:rPr lang="en-US" sz="8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Torque and speed</a:t>
            </a:r>
            <a:r>
              <a:rPr lang="en-US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characteristics will be normal</a:t>
            </a:r>
          </a:p>
          <a:p>
            <a:pPr marL="514350" marR="0" indent="-5143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lphaLcParenR"/>
            </a:pPr>
            <a:r>
              <a:rPr lang="en-US" sz="8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Vibrations will be under normal range </a:t>
            </a:r>
          </a:p>
          <a:p>
            <a:pPr marL="514350" marR="0" indent="-5143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lphaLcParenR"/>
            </a:pPr>
            <a:r>
              <a:rPr lang="en-US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Machine will run with perfect balance</a:t>
            </a:r>
          </a:p>
          <a:p>
            <a:pPr marL="514350" marR="0" indent="-5143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lphaLcParenR"/>
            </a:pPr>
            <a:r>
              <a:rPr lang="en-US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Operating sound will be within normal decibel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8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Electrical behavior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8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a) Voltage and current will be under normal condition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8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b) Efficiency of the machine will be perfect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8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c) Operates with high power factors</a:t>
            </a:r>
          </a:p>
          <a:p>
            <a:pPr marL="0" indent="0" algn="just">
              <a:buNone/>
            </a:pP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068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 fontScale="77500" lnSpcReduction="2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Thermal Behavior </a:t>
            </a:r>
          </a:p>
          <a:p>
            <a:pPr marL="514350" marR="0" indent="-5143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lphaLcParenR"/>
            </a:pP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Heat generation due to internal losses of the machine will be normal</a:t>
            </a:r>
          </a:p>
          <a:p>
            <a:pPr marL="514350" marR="0" indent="-5143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lphaLcParenR"/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Temperature rise in the machine will be with the limits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Behavior</a:t>
            </a:r>
          </a:p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lphaLcParenR"/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Stability of machine under varying load will 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normal</a:t>
            </a:r>
          </a:p>
          <a:p>
            <a:pPr marL="514350" marR="0" indent="-5143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lphaLcParenR"/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Starting and shutdown of the machine is smooth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Control System</a:t>
            </a:r>
          </a:p>
          <a:p>
            <a:pPr marL="514350" marR="0" indent="-5143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lphaLcParenR"/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Speed control will be very smooth</a:t>
            </a:r>
          </a:p>
          <a:p>
            <a:pPr marL="514350" marR="0" indent="-5143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lphaLcParenR"/>
            </a:pP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Position control will be highly precise</a:t>
            </a:r>
          </a:p>
          <a:p>
            <a:pPr marL="0" indent="0" algn="just">
              <a:buNone/>
            </a:pPr>
            <a:r>
              <a:rPr lang="en-US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590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/>
          </a:bodyPr>
          <a:lstStyle/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Machine Condition Indicators </a:t>
            </a:r>
          </a:p>
          <a:p>
            <a:pPr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 indicators for rotating machines are metrics used to assess their health and performance. </a:t>
            </a:r>
          </a:p>
          <a:p>
            <a:pPr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indicators help in identifying potential issues early, allowing for predictive maintenance and preventing unexpected failures.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978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Vibration Analysis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Overall Vibration Levels: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Increased vibration levels often indicate imbalances, misalignment, bearing wear, or other mechanical issues.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 Analysis: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Identifying specific vibration frequencies can pinpoint the source of the problem, such as bearing faults or gear mesh issues.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Waveform Analysis: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Time-domain analysis of vibration signals can detect transient events and irregularities in machine operation.</a:t>
            </a:r>
          </a:p>
          <a:p>
            <a:pPr marL="0" indent="0">
              <a:buNone/>
            </a:pPr>
            <a:endParaRPr lang="en-US" sz="2000" dirty="0"/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161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30D371-FD7F-E44D-8A82-1BB50A3AB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12191999" cy="457199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Temperature Monitoring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Winding Temperature: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Elevated temperatures in motor windings can indicate overloading, insulation degradation, or cooling system failures.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Bearing Temperature: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Monitoring the temperature of bearings helps in identifying lubrication issues or bearing wear.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Imaging: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Infrared cameras can provide a visual representation of temperature distribution, revealing hot spots and areas of concern.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Lubrication Analysis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Grease Analysis: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Similar to oil analysis, it helps in assessing the condition of greased bearings and detecting potential issues.</a:t>
            </a: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 algn="just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NP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95D82-53AD-5243-BE80-C56DB0292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228600"/>
            <a:ext cx="7630834" cy="99668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the practice of thinking positively because our minds are typically more predisposed to thinking negatively.</a:t>
            </a:r>
            <a:endParaRPr lang="en-N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533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8697</TotalTime>
  <Words>2066</Words>
  <Application>Microsoft Office PowerPoint</Application>
  <PresentationFormat>Widescreen</PresentationFormat>
  <Paragraphs>237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Times New Roman</vt:lpstr>
      <vt:lpstr>Verdana</vt:lpstr>
      <vt:lpstr>Wingdings</vt:lpstr>
      <vt:lpstr>Office Theme</vt:lpstr>
      <vt:lpstr>Unit 4:  Faults in Rotating Machines and Diagnosis (16 L + 6 P hours)  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Develop the practice of thinking positively because our minds are typically more predisposed to thinking negatively.</vt:lpstr>
      <vt:lpstr>As learners, we must put more of an emphasis on LISTENING than on working alone!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Capacity Enhancement in Electrical Equipment Condition Monitoring and Fault Diagnostics</dc:title>
  <dc:creator>Dell</dc:creator>
  <cp:lastModifiedBy>Aita Bahadur Subba</cp:lastModifiedBy>
  <cp:revision>88</cp:revision>
  <dcterms:created xsi:type="dcterms:W3CDTF">2006-08-16T00:00:00Z</dcterms:created>
  <dcterms:modified xsi:type="dcterms:W3CDTF">2024-07-10T08:31:08Z</dcterms:modified>
</cp:coreProperties>
</file>